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2" r:id="rId4"/>
    <p:sldId id="263" r:id="rId5"/>
    <p:sldId id="259" r:id="rId6"/>
    <p:sldId id="265" r:id="rId7"/>
    <p:sldId id="260" r:id="rId8"/>
    <p:sldId id="258" r:id="rId9"/>
    <p:sldId id="257"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64" autoAdjust="0"/>
  </p:normalViewPr>
  <p:slideViewPr>
    <p:cSldViewPr>
      <p:cViewPr varScale="1">
        <p:scale>
          <a:sx n="93" d="100"/>
          <a:sy n="93" d="100"/>
        </p:scale>
        <p:origin x="-112"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28C75-11B5-4521-9559-FA626FB35ED4}" type="datetimeFigureOut">
              <a:rPr lang="en-GB" smtClean="0"/>
              <a:t>05/06/19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E1EBD-7731-450C-93CF-3E4C0C760381}" type="slidenum">
              <a:rPr lang="en-GB" smtClean="0"/>
              <a:t>‹#›</a:t>
            </a:fld>
            <a:endParaRPr lang="en-GB"/>
          </a:p>
        </p:txBody>
      </p:sp>
    </p:spTree>
    <p:extLst>
      <p:ext uri="{BB962C8B-B14F-4D97-AF65-F5344CB8AC3E}">
        <p14:creationId xmlns:p14="http://schemas.microsoft.com/office/powerpoint/2010/main" val="276441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Slide 1: </a:t>
            </a:r>
          </a:p>
          <a:p>
            <a:r>
              <a:rPr lang="en-GB" sz="1200" kern="1200" dirty="0">
                <a:solidFill>
                  <a:schemeClr val="tx1"/>
                </a:solidFill>
                <a:effectLst/>
                <a:latin typeface="+mn-lt"/>
                <a:ea typeface="+mn-ea"/>
                <a:cs typeface="+mn-cs"/>
              </a:rPr>
              <a:t> Landing slide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2: </a:t>
            </a:r>
          </a:p>
          <a:p>
            <a:r>
              <a:rPr lang="en-GB" sz="1200" kern="1200" dirty="0">
                <a:solidFill>
                  <a:schemeClr val="tx1"/>
                </a:solidFill>
                <a:effectLst/>
                <a:latin typeface="+mn-lt"/>
                <a:ea typeface="+mn-ea"/>
                <a:cs typeface="+mn-cs"/>
              </a:rPr>
              <a:t> What is an insulator?</a:t>
            </a:r>
          </a:p>
          <a:p>
            <a:r>
              <a:rPr lang="en-GB" sz="1200" kern="1200" dirty="0">
                <a:solidFill>
                  <a:schemeClr val="tx1"/>
                </a:solidFill>
                <a:effectLst/>
                <a:latin typeface="+mn-lt"/>
                <a:ea typeface="+mn-ea"/>
                <a:cs typeface="+mn-cs"/>
              </a:rPr>
              <a:t>Examples of how we use insulating properties to help us in day to day life.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3: </a:t>
            </a:r>
          </a:p>
          <a:p>
            <a:r>
              <a:rPr lang="en-GB" sz="1200" kern="1200" dirty="0">
                <a:solidFill>
                  <a:schemeClr val="tx1"/>
                </a:solidFill>
                <a:effectLst/>
                <a:latin typeface="+mn-lt"/>
                <a:ea typeface="+mn-ea"/>
                <a:cs typeface="+mn-cs"/>
              </a:rPr>
              <a:t>Investigation task overview and guidance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4: </a:t>
            </a:r>
          </a:p>
          <a:p>
            <a:r>
              <a:rPr lang="en-GB" sz="1200" kern="1200" dirty="0">
                <a:solidFill>
                  <a:schemeClr val="tx1"/>
                </a:solidFill>
                <a:effectLst/>
                <a:latin typeface="+mn-lt"/>
                <a:ea typeface="+mn-ea"/>
                <a:cs typeface="+mn-cs"/>
              </a:rPr>
              <a:t> How to use a data logger(KS2)- support.</a:t>
            </a:r>
          </a:p>
          <a:p>
            <a:r>
              <a:rPr lang="en-GB" sz="1200" kern="1200" dirty="0">
                <a:solidFill>
                  <a:schemeClr val="tx1"/>
                </a:solidFill>
                <a:effectLst/>
                <a:latin typeface="+mn-lt"/>
                <a:ea typeface="+mn-ea"/>
                <a:cs typeface="+mn-cs"/>
              </a:rPr>
              <a:t>Using the scales on a thermometer(KS1)- support.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5:</a:t>
            </a:r>
          </a:p>
          <a:p>
            <a:r>
              <a:rPr lang="en-GB" sz="1200" kern="1200" dirty="0">
                <a:solidFill>
                  <a:schemeClr val="tx1"/>
                </a:solidFill>
                <a:effectLst/>
                <a:latin typeface="+mn-lt"/>
                <a:ea typeface="+mn-ea"/>
                <a:cs typeface="+mn-cs"/>
              </a:rPr>
              <a:t> How might we set up this investigation? Ways to sort</a:t>
            </a:r>
          </a:p>
          <a:p>
            <a:r>
              <a:rPr lang="en-GB" sz="1200" kern="1200" dirty="0">
                <a:solidFill>
                  <a:schemeClr val="tx1"/>
                </a:solidFill>
                <a:effectLst/>
                <a:latin typeface="+mn-lt"/>
                <a:ea typeface="+mn-ea"/>
                <a:cs typeface="+mn-cs"/>
              </a:rPr>
              <a:t>Outline ideas for modelling an investigation- grouping, classifying and identifying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6:</a:t>
            </a:r>
          </a:p>
          <a:p>
            <a:r>
              <a:rPr lang="en-GB" sz="1200" kern="1200" dirty="0">
                <a:solidFill>
                  <a:schemeClr val="tx1"/>
                </a:solidFill>
                <a:effectLst/>
                <a:latin typeface="+mn-lt"/>
                <a:ea typeface="+mn-ea"/>
                <a:cs typeface="+mn-cs"/>
              </a:rPr>
              <a:t>  How might we set up this investigation? Insulation</a:t>
            </a:r>
          </a:p>
          <a:p>
            <a:r>
              <a:rPr lang="en-GB" sz="1200" kern="1200" dirty="0">
                <a:solidFill>
                  <a:schemeClr val="tx1"/>
                </a:solidFill>
                <a:effectLst/>
                <a:latin typeface="+mn-lt"/>
                <a:ea typeface="+mn-ea"/>
                <a:cs typeface="+mn-cs"/>
              </a:rPr>
              <a:t>Outline ideas for modelling an investigation- fair test for KS2 , simple comparative for KS1 .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7:</a:t>
            </a:r>
          </a:p>
          <a:p>
            <a:r>
              <a:rPr lang="en-GB" sz="1200" kern="1200" dirty="0">
                <a:solidFill>
                  <a:schemeClr val="tx1"/>
                </a:solidFill>
                <a:effectLst/>
                <a:latin typeface="+mn-lt"/>
                <a:ea typeface="+mn-ea"/>
                <a:cs typeface="+mn-cs"/>
              </a:rPr>
              <a:t> How might we set up this investigation? Waterproofing</a:t>
            </a:r>
          </a:p>
          <a:p>
            <a:r>
              <a:rPr lang="en-GB" sz="1200" kern="1200" dirty="0">
                <a:solidFill>
                  <a:schemeClr val="tx1"/>
                </a:solidFill>
                <a:effectLst/>
                <a:latin typeface="+mn-lt"/>
                <a:ea typeface="+mn-ea"/>
                <a:cs typeface="+mn-cs"/>
              </a:rPr>
              <a:t>Outline ideas for modelling an investigation- fair test for KS2 , simple comparative for KS1 for the waterproof investigation.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8:</a:t>
            </a:r>
          </a:p>
          <a:p>
            <a:r>
              <a:rPr lang="en-GB" sz="1200" kern="1200" dirty="0">
                <a:solidFill>
                  <a:schemeClr val="tx1"/>
                </a:solidFill>
                <a:effectLst/>
                <a:latin typeface="+mn-lt"/>
                <a:ea typeface="+mn-ea"/>
                <a:cs typeface="+mn-cs"/>
              </a:rPr>
              <a:t>How might we set up this investigation? Sound</a:t>
            </a:r>
            <a:r>
              <a:rPr lang="en-GB" sz="1200" kern="1200" baseline="0" dirty="0">
                <a:solidFill>
                  <a:schemeClr val="tx1"/>
                </a:solidFill>
                <a:effectLst/>
                <a:latin typeface="+mn-lt"/>
                <a:ea typeface="+mn-ea"/>
                <a:cs typeface="+mn-cs"/>
              </a:rPr>
              <a:t> insulation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Outline ideas for modelling an investigation- fair test for KS2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9:</a:t>
            </a:r>
          </a:p>
          <a:p>
            <a:r>
              <a:rPr lang="en-GB" sz="1200" kern="1200" dirty="0">
                <a:solidFill>
                  <a:schemeClr val="tx1"/>
                </a:solidFill>
                <a:effectLst/>
                <a:latin typeface="+mn-lt"/>
                <a:ea typeface="+mn-ea"/>
                <a:cs typeface="+mn-cs"/>
              </a:rPr>
              <a:t>What do our results look like?</a:t>
            </a:r>
          </a:p>
          <a:p>
            <a:endParaRPr lang="en-GB" dirty="0"/>
          </a:p>
        </p:txBody>
      </p:sp>
      <p:sp>
        <p:nvSpPr>
          <p:cNvPr id="4" name="Slide Number Placeholder 3"/>
          <p:cNvSpPr>
            <a:spLocks noGrp="1"/>
          </p:cNvSpPr>
          <p:nvPr>
            <p:ph type="sldNum" sz="quarter" idx="10"/>
          </p:nvPr>
        </p:nvSpPr>
        <p:spPr/>
        <p:txBody>
          <a:bodyPr/>
          <a:lstStyle/>
          <a:p>
            <a:fld id="{3E2E1EBD-7731-450C-93CF-3E4C0C760381}" type="slidenum">
              <a:rPr lang="en-GB" smtClean="0"/>
              <a:t>1</a:t>
            </a:fld>
            <a:endParaRPr lang="en-GB"/>
          </a:p>
        </p:txBody>
      </p:sp>
    </p:spTree>
    <p:extLst>
      <p:ext uri="{BB962C8B-B14F-4D97-AF65-F5344CB8AC3E}">
        <p14:creationId xmlns:p14="http://schemas.microsoft.com/office/powerpoint/2010/main" val="2117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Materials that are poor conductors of thermal energy are called thermal insulators. Thermal insulators are used to prevent the flow of heat</a:t>
            </a:r>
            <a:r>
              <a:rPr lang="en-GB" sz="1200" b="0" i="0" kern="1200" baseline="0" dirty="0">
                <a:solidFill>
                  <a:schemeClr val="tx1"/>
                </a:solidFill>
                <a:effectLst/>
                <a:latin typeface="+mn-lt"/>
                <a:ea typeface="+mn-ea"/>
                <a:cs typeface="+mn-cs"/>
              </a:rPr>
              <a:t> moving from one place to another. </a:t>
            </a:r>
            <a:r>
              <a:rPr lang="en-GB" sz="1200" b="0" i="0" kern="1200" dirty="0">
                <a:solidFill>
                  <a:schemeClr val="tx1"/>
                </a:solidFill>
                <a:effectLst/>
                <a:latin typeface="+mn-lt"/>
                <a:ea typeface="+mn-ea"/>
                <a:cs typeface="+mn-cs"/>
              </a:rPr>
              <a:t>Thermal</a:t>
            </a:r>
            <a:r>
              <a:rPr lang="en-GB" sz="1200" b="0" i="0" kern="1200" baseline="0" dirty="0">
                <a:solidFill>
                  <a:schemeClr val="tx1"/>
                </a:solidFill>
                <a:effectLst/>
                <a:latin typeface="+mn-lt"/>
                <a:ea typeface="+mn-ea"/>
                <a:cs typeface="+mn-cs"/>
              </a:rPr>
              <a:t> insulators</a:t>
            </a:r>
            <a:r>
              <a:rPr lang="en-GB" sz="1200" b="0" i="0" kern="1200" dirty="0">
                <a:solidFill>
                  <a:schemeClr val="tx1"/>
                </a:solidFill>
                <a:effectLst/>
                <a:latin typeface="+mn-lt"/>
                <a:ea typeface="+mn-ea"/>
                <a:cs typeface="+mn-cs"/>
              </a:rPr>
              <a:t> are used to keep our homes warm inside when there are cooler temperatures outside. The most common type of thermal insulator is fibreglass, but other forms of plastic sheets or natural materials such as wool are also used. There are three main ways that heat can travel: convection, conduction, and radiation. Typically the phrase 'thermal insulator' refers to a material that blocks conduction. </a:t>
            </a:r>
            <a:r>
              <a:rPr lang="en-US" sz="1200" kern="1200" dirty="0">
                <a:solidFill>
                  <a:schemeClr val="tx1"/>
                </a:solidFill>
                <a:effectLst/>
                <a:latin typeface="+mn-lt"/>
                <a:ea typeface="+mn-ea"/>
                <a:cs typeface="+mn-cs"/>
              </a:rPr>
              <a:t>Polystyrene is a very good thermal insulator and efficiently keeps cool things cool and hot things hot. </a:t>
            </a:r>
            <a:r>
              <a:rPr lang="en-GB" sz="1200" b="0" i="0" kern="1200" dirty="0">
                <a:solidFill>
                  <a:schemeClr val="tx1"/>
                </a:solidFill>
                <a:effectLst/>
                <a:latin typeface="+mn-lt"/>
                <a:ea typeface="+mn-ea"/>
                <a:cs typeface="+mn-cs"/>
              </a:rPr>
              <a:t>Metals are very good thermal conductors.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E2E1EBD-7731-450C-93CF-3E4C0C760381}" type="slidenum">
              <a:rPr lang="en-GB" smtClean="0"/>
              <a:t>2</a:t>
            </a:fld>
            <a:endParaRPr lang="en-GB"/>
          </a:p>
        </p:txBody>
      </p:sp>
    </p:spTree>
    <p:extLst>
      <p:ext uri="{BB962C8B-B14F-4D97-AF65-F5344CB8AC3E}">
        <p14:creationId xmlns:p14="http://schemas.microsoft.com/office/powerpoint/2010/main" val="225550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data loggers is part of the National Curriculum requirements for Science Working Scientifically</a:t>
            </a:r>
            <a:r>
              <a:rPr lang="en-GB" baseline="0" dirty="0"/>
              <a:t> Statutory requirements in</a:t>
            </a:r>
            <a:r>
              <a:rPr lang="en-GB" dirty="0"/>
              <a:t>Yr3 and 4 ‘</a:t>
            </a:r>
            <a:r>
              <a:rPr lang="en-GB" sz="1200" b="1" kern="1200" dirty="0">
                <a:solidFill>
                  <a:schemeClr val="tx1"/>
                </a:solidFill>
                <a:effectLst/>
                <a:latin typeface="+mn-lt"/>
                <a:ea typeface="+mn-ea"/>
                <a:cs typeface="+mn-cs"/>
              </a:rPr>
              <a:t>making systematic and careful observations and, where appropriate, taking accurate measurements using standard units, using a range of equipment, including thermometers and data loggers.’</a:t>
            </a:r>
          </a:p>
          <a:p>
            <a:r>
              <a:rPr lang="en-GB" dirty="0"/>
              <a:t>The data logger shown on screen is an</a:t>
            </a:r>
            <a:r>
              <a:rPr lang="en-GB" baseline="0" dirty="0"/>
              <a:t> Easy Sense by </a:t>
            </a:r>
            <a:r>
              <a:rPr lang="en-GB" dirty="0"/>
              <a:t> Data Harvest</a:t>
            </a:r>
            <a:r>
              <a:rPr lang="en-GB" baseline="0" dirty="0"/>
              <a:t> although others are available.</a:t>
            </a:r>
          </a:p>
          <a:p>
            <a:endParaRPr lang="en-GB" baseline="0" dirty="0"/>
          </a:p>
          <a:p>
            <a:r>
              <a:rPr lang="en-GB" baseline="0" dirty="0"/>
              <a:t>Discuss with the children:</a:t>
            </a:r>
          </a:p>
          <a:p>
            <a:r>
              <a:rPr lang="en-GB" baseline="0" dirty="0"/>
              <a:t>Which will be most accurate?</a:t>
            </a:r>
          </a:p>
          <a:p>
            <a:r>
              <a:rPr lang="en-GB" baseline="0" dirty="0"/>
              <a:t>Do you know how to use them?</a:t>
            </a:r>
          </a:p>
          <a:p>
            <a:r>
              <a:rPr lang="en-GB" baseline="0" dirty="0"/>
              <a:t>Can you read a scale ? (If using a thermometer).</a:t>
            </a:r>
          </a:p>
          <a:p>
            <a:r>
              <a:rPr lang="en-GB" baseline="0" dirty="0"/>
              <a:t>How often should we measure changes?</a:t>
            </a:r>
          </a:p>
          <a:p>
            <a:r>
              <a:rPr lang="en-GB" baseline="0" dirty="0"/>
              <a:t>What else can we use data loggers for ? [they measure: light levels (Lux), volume (decibels), temperature, heart rates and speed.]</a:t>
            </a:r>
          </a:p>
          <a:p>
            <a:endParaRPr lang="en-GB" baseline="0" dirty="0"/>
          </a:p>
        </p:txBody>
      </p:sp>
      <p:sp>
        <p:nvSpPr>
          <p:cNvPr id="4" name="Slide Number Placeholder 3"/>
          <p:cNvSpPr>
            <a:spLocks noGrp="1"/>
          </p:cNvSpPr>
          <p:nvPr>
            <p:ph type="sldNum" sz="quarter" idx="10"/>
          </p:nvPr>
        </p:nvSpPr>
        <p:spPr/>
        <p:txBody>
          <a:bodyPr/>
          <a:lstStyle/>
          <a:p>
            <a:fld id="{3E2E1EBD-7731-450C-93CF-3E4C0C760381}" type="slidenum">
              <a:rPr lang="en-GB" smtClean="0"/>
              <a:t>4</a:t>
            </a:fld>
            <a:endParaRPr lang="en-GB"/>
          </a:p>
        </p:txBody>
      </p:sp>
    </p:spTree>
    <p:extLst>
      <p:ext uri="{BB962C8B-B14F-4D97-AF65-F5344CB8AC3E}">
        <p14:creationId xmlns:p14="http://schemas.microsoft.com/office/powerpoint/2010/main" val="237307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Questions to pose to the children: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materials do you think your clothes are made from? </a:t>
            </a:r>
          </a:p>
          <a:p>
            <a:pPr lvl="0"/>
            <a:r>
              <a:rPr lang="en-GB" sz="1200" kern="1200" dirty="0">
                <a:solidFill>
                  <a:schemeClr val="tx1"/>
                </a:solidFill>
                <a:effectLst/>
                <a:latin typeface="+mn-lt"/>
                <a:ea typeface="+mn-ea"/>
                <a:cs typeface="+mn-cs"/>
              </a:rPr>
              <a:t>How could you find out? </a:t>
            </a:r>
          </a:p>
          <a:p>
            <a:pPr lvl="0"/>
            <a:r>
              <a:rPr lang="en-GB" sz="1200" kern="1200" dirty="0">
                <a:solidFill>
                  <a:schemeClr val="tx1"/>
                </a:solidFill>
                <a:effectLst/>
                <a:latin typeface="+mn-lt"/>
                <a:ea typeface="+mn-ea"/>
                <a:cs typeface="+mn-cs"/>
              </a:rPr>
              <a:t>Where would you look? </a:t>
            </a:r>
          </a:p>
          <a:p>
            <a:pPr lvl="0"/>
            <a:r>
              <a:rPr lang="en-GB" sz="1200" kern="1200" dirty="0">
                <a:solidFill>
                  <a:schemeClr val="tx1"/>
                </a:solidFill>
                <a:effectLst/>
                <a:latin typeface="+mn-lt"/>
                <a:ea typeface="+mn-ea"/>
                <a:cs typeface="+mn-cs"/>
              </a:rPr>
              <a:t>Are any of them made from natural materials or are they all manmade materials? </a:t>
            </a:r>
          </a:p>
          <a:p>
            <a:pPr lvl="0"/>
            <a:r>
              <a:rPr lang="en-GB" sz="1200" kern="1200" dirty="0">
                <a:solidFill>
                  <a:schemeClr val="tx1"/>
                </a:solidFill>
                <a:effectLst/>
                <a:latin typeface="+mn-lt"/>
                <a:ea typeface="+mn-ea"/>
                <a:cs typeface="+mn-cs"/>
              </a:rPr>
              <a:t>Can you sort the materials which your teacher has given you into man-made and natural fabrics? </a:t>
            </a:r>
          </a:p>
          <a:p>
            <a:pPr lvl="0"/>
            <a:r>
              <a:rPr lang="en-GB" sz="1200" kern="1200" dirty="0">
                <a:solidFill>
                  <a:schemeClr val="tx1"/>
                </a:solidFill>
                <a:effectLst/>
                <a:latin typeface="+mn-lt"/>
                <a:ea typeface="+mn-ea"/>
                <a:cs typeface="+mn-cs"/>
              </a:rPr>
              <a:t>Which is the biggest group? </a:t>
            </a:r>
          </a:p>
          <a:p>
            <a:pPr lvl="0"/>
            <a:r>
              <a:rPr lang="en-GB" sz="1200" kern="1200" dirty="0">
                <a:solidFill>
                  <a:schemeClr val="tx1"/>
                </a:solidFill>
                <a:effectLst/>
                <a:latin typeface="+mn-lt"/>
                <a:ea typeface="+mn-ea"/>
                <a:cs typeface="+mn-cs"/>
              </a:rPr>
              <a:t>What are your natural fabrics made from? </a:t>
            </a:r>
          </a:p>
          <a:p>
            <a:pPr lvl="0"/>
            <a:r>
              <a:rPr lang="en-GB" sz="1200" kern="1200" dirty="0">
                <a:solidFill>
                  <a:schemeClr val="tx1"/>
                </a:solidFill>
                <a:effectLst/>
                <a:latin typeface="+mn-lt"/>
                <a:ea typeface="+mn-ea"/>
                <a:cs typeface="+mn-cs"/>
              </a:rPr>
              <a:t>Some fabrics are made from cotton which comes from a cotton plant, others are made from silk which is naturally made by a silk worm and the one which we are going to study for our project is …wool which comes from sheep.</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need to carry out a range of investigations so that you can decide which is the most suitable material for your new school uniform.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2E1EBD-7731-450C-93CF-3E4C0C760381}" type="slidenum">
              <a:rPr lang="en-GB" smtClean="0"/>
              <a:t>5</a:t>
            </a:fld>
            <a:endParaRPr lang="en-GB"/>
          </a:p>
        </p:txBody>
      </p:sp>
    </p:spTree>
    <p:extLst>
      <p:ext uri="{BB962C8B-B14F-4D97-AF65-F5344CB8AC3E}">
        <p14:creationId xmlns:p14="http://schemas.microsoft.com/office/powerpoint/2010/main" val="279434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 at these images and discuss with your partner what would be the advantages and disadvantages of them. (You could find some more to compare to). These images will stimulate</a:t>
            </a:r>
            <a:r>
              <a:rPr lang="en-GB" sz="1200" kern="1200" baseline="0" dirty="0">
                <a:solidFill>
                  <a:schemeClr val="tx1"/>
                </a:solidFill>
                <a:effectLst/>
                <a:latin typeface="+mn-lt"/>
                <a:ea typeface="+mn-ea"/>
                <a:cs typeface="+mn-cs"/>
              </a:rPr>
              <a:t> discussion about the properties of different materials.</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with the children ways to investigate the various questions and how to show what you have found out such as sorting and grouping materials according to criteria e.g. man-made or natural, waterproof or soft – some of these classifying and grouping activities may be require the understanding of Venn diagrams.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Questions to pose to the children to stimulate discussion around potential investigations:</a:t>
            </a:r>
            <a:endParaRPr lang="en-GB" sz="1200" kern="1200" dirty="0">
              <a:solidFill>
                <a:schemeClr val="tx1"/>
              </a:solidFill>
              <a:effectLst/>
              <a:latin typeface="+mn-lt"/>
              <a:ea typeface="+mn-ea"/>
              <a:cs typeface="+mn-cs"/>
            </a:endParaRPr>
          </a:p>
          <a:p>
            <a:pPr lvl="0"/>
            <a:r>
              <a:rPr lang="en-GB" sz="1000" i="0" kern="1200" dirty="0">
                <a:solidFill>
                  <a:schemeClr val="tx1"/>
                </a:solidFill>
                <a:effectLst/>
                <a:latin typeface="Comic Sans MS" panose="030F0702030302020204" pitchFamily="66" charset="0"/>
                <a:ea typeface="+mn-ea"/>
                <a:cs typeface="+mn-cs"/>
              </a:rPr>
              <a:t>What investigations could we do? </a:t>
            </a:r>
          </a:p>
          <a:p>
            <a:pPr lvl="0"/>
            <a:r>
              <a:rPr lang="en-US" sz="1000" i="0" kern="1200" dirty="0">
                <a:solidFill>
                  <a:schemeClr val="tx1"/>
                </a:solidFill>
                <a:effectLst/>
                <a:latin typeface="Comic Sans MS" panose="030F0702030302020204" pitchFamily="66" charset="0"/>
                <a:ea typeface="+mn-ea"/>
                <a:cs typeface="+mn-cs"/>
              </a:rPr>
              <a:t>What material is that?</a:t>
            </a:r>
          </a:p>
          <a:p>
            <a:pPr lvl="0"/>
            <a:r>
              <a:rPr lang="en-US" sz="1000" i="0" kern="1200" dirty="0">
                <a:solidFill>
                  <a:schemeClr val="tx1"/>
                </a:solidFill>
                <a:effectLst/>
                <a:latin typeface="Comic Sans MS" panose="030F0702030302020204" pitchFamily="66" charset="0"/>
                <a:ea typeface="+mn-ea"/>
                <a:cs typeface="+mn-cs"/>
              </a:rPr>
              <a:t>What is it called?</a:t>
            </a:r>
          </a:p>
          <a:p>
            <a:pPr lvl="0"/>
            <a:r>
              <a:rPr lang="en-US" sz="1000" i="0" kern="1200" dirty="0">
                <a:solidFill>
                  <a:schemeClr val="tx1"/>
                </a:solidFill>
                <a:effectLst/>
                <a:latin typeface="Comic Sans MS" panose="030F0702030302020204" pitchFamily="66" charset="0"/>
                <a:ea typeface="+mn-ea"/>
                <a:cs typeface="+mn-cs"/>
              </a:rPr>
              <a:t>What is it made from?</a:t>
            </a:r>
          </a:p>
          <a:p>
            <a:pPr lvl="0"/>
            <a:r>
              <a:rPr lang="en-US" sz="1000" i="0" kern="1200" dirty="0">
                <a:solidFill>
                  <a:schemeClr val="tx1"/>
                </a:solidFill>
                <a:effectLst/>
                <a:latin typeface="Comic Sans MS" panose="030F0702030302020204" pitchFamily="66" charset="0"/>
                <a:ea typeface="+mn-ea"/>
                <a:cs typeface="+mn-cs"/>
              </a:rPr>
              <a:t>What does it look like? </a:t>
            </a:r>
          </a:p>
          <a:p>
            <a:pPr lvl="0"/>
            <a:r>
              <a:rPr lang="en-US" sz="1000" i="0" kern="1200" dirty="0">
                <a:solidFill>
                  <a:schemeClr val="tx1"/>
                </a:solidFill>
                <a:effectLst/>
                <a:latin typeface="Comic Sans MS" panose="030F0702030302020204" pitchFamily="66" charset="0"/>
                <a:ea typeface="+mn-ea"/>
                <a:cs typeface="+mn-cs"/>
              </a:rPr>
              <a:t>How does it feel?</a:t>
            </a:r>
          </a:p>
          <a:p>
            <a:pPr lvl="0"/>
            <a:r>
              <a:rPr lang="en-US" sz="1000" i="0" kern="1200" dirty="0">
                <a:solidFill>
                  <a:schemeClr val="tx1"/>
                </a:solidFill>
                <a:effectLst/>
                <a:latin typeface="Comic Sans MS" panose="030F0702030302020204" pitchFamily="66" charset="0"/>
                <a:ea typeface="+mn-ea"/>
                <a:cs typeface="+mn-cs"/>
              </a:rPr>
              <a:t>Why do you think that material was used to make that item?</a:t>
            </a:r>
          </a:p>
          <a:p>
            <a:pPr lvl="0"/>
            <a:r>
              <a:rPr lang="en-US" sz="1000" i="0" kern="1200" dirty="0">
                <a:solidFill>
                  <a:schemeClr val="tx1"/>
                </a:solidFill>
                <a:effectLst/>
                <a:latin typeface="Comic Sans MS" panose="030F0702030302020204" pitchFamily="66" charset="0"/>
                <a:ea typeface="+mn-ea"/>
                <a:cs typeface="+mn-cs"/>
              </a:rPr>
              <a:t>What properties does it have that make it suitable?</a:t>
            </a:r>
            <a:endParaRPr lang="en-GB" sz="1000" i="0" kern="1200" dirty="0">
              <a:solidFill>
                <a:schemeClr val="tx1"/>
              </a:solidFill>
              <a:effectLst/>
              <a:latin typeface="Comic Sans MS" panose="030F0702030302020204" pitchFamily="66" charset="0"/>
              <a:ea typeface="+mn-ea"/>
              <a:cs typeface="+mn-cs"/>
            </a:endParaRPr>
          </a:p>
          <a:p>
            <a:pPr lvl="0"/>
            <a:r>
              <a:rPr lang="en-GB" sz="1000" i="0" kern="1200" dirty="0">
                <a:solidFill>
                  <a:schemeClr val="tx1"/>
                </a:solidFill>
                <a:effectLst/>
                <a:latin typeface="Comic Sans MS" panose="030F0702030302020204" pitchFamily="66" charset="0"/>
                <a:ea typeface="+mn-ea"/>
                <a:cs typeface="+mn-cs"/>
              </a:rPr>
              <a:t>Which material is the </a:t>
            </a:r>
            <a:r>
              <a:rPr lang="en-GB" sz="1200" kern="1200" dirty="0">
                <a:solidFill>
                  <a:schemeClr val="tx1"/>
                </a:solidFill>
                <a:effectLst/>
                <a:latin typeface="+mn-lt"/>
                <a:ea typeface="+mn-ea"/>
                <a:cs typeface="+mn-cs"/>
              </a:rPr>
              <a:t>softest? </a:t>
            </a:r>
          </a:p>
          <a:p>
            <a:pPr lvl="0"/>
            <a:r>
              <a:rPr lang="en-GB" sz="1200" kern="1200" dirty="0">
                <a:solidFill>
                  <a:schemeClr val="tx1"/>
                </a:solidFill>
                <a:effectLst/>
                <a:latin typeface="+mn-lt"/>
                <a:ea typeface="+mn-ea"/>
                <a:cs typeface="+mn-cs"/>
              </a:rPr>
              <a:t>Which material allows you to stretch it the most?</a:t>
            </a:r>
          </a:p>
          <a:p>
            <a:pPr lvl="0"/>
            <a:r>
              <a:rPr lang="en-GB" sz="1200" kern="1200" dirty="0">
                <a:solidFill>
                  <a:schemeClr val="tx1"/>
                </a:solidFill>
                <a:effectLst/>
                <a:latin typeface="+mn-lt"/>
                <a:ea typeface="+mn-ea"/>
                <a:cs typeface="+mn-cs"/>
              </a:rPr>
              <a:t>Is one material stronger than another? </a:t>
            </a:r>
          </a:p>
          <a:p>
            <a:pPr lvl="0"/>
            <a:r>
              <a:rPr lang="en-GB" sz="1200" kern="1200" dirty="0">
                <a:solidFill>
                  <a:schemeClr val="tx1"/>
                </a:solidFill>
                <a:effectLst/>
                <a:latin typeface="+mn-lt"/>
                <a:ea typeface="+mn-ea"/>
                <a:cs typeface="+mn-cs"/>
              </a:rPr>
              <a:t>Can you twist some of the materials more easily than others?</a:t>
            </a:r>
          </a:p>
          <a:p>
            <a:pPr lvl="0"/>
            <a:r>
              <a:rPr lang="en-GB" sz="1200" kern="1200" dirty="0">
                <a:solidFill>
                  <a:schemeClr val="tx1"/>
                </a:solidFill>
                <a:effectLst/>
                <a:latin typeface="+mn-lt"/>
                <a:ea typeface="+mn-ea"/>
                <a:cs typeface="+mn-cs"/>
              </a:rPr>
              <a:t>Can you think of any other comparative tests which you could carry out on the materials?</a:t>
            </a:r>
          </a:p>
        </p:txBody>
      </p:sp>
      <p:sp>
        <p:nvSpPr>
          <p:cNvPr id="4" name="Slide Number Placeholder 3"/>
          <p:cNvSpPr>
            <a:spLocks noGrp="1"/>
          </p:cNvSpPr>
          <p:nvPr>
            <p:ph type="sldNum" sz="quarter" idx="10"/>
          </p:nvPr>
        </p:nvSpPr>
        <p:spPr/>
        <p:txBody>
          <a:bodyPr/>
          <a:lstStyle/>
          <a:p>
            <a:fld id="{3E2E1EBD-7731-450C-93CF-3E4C0C760381}" type="slidenum">
              <a:rPr lang="en-GB" smtClean="0"/>
              <a:t>6</a:t>
            </a:fld>
            <a:endParaRPr lang="en-GB"/>
          </a:p>
        </p:txBody>
      </p:sp>
    </p:spTree>
    <p:extLst>
      <p:ext uri="{BB962C8B-B14F-4D97-AF65-F5344CB8AC3E}">
        <p14:creationId xmlns:p14="http://schemas.microsoft.com/office/powerpoint/2010/main" val="117737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Questions</a:t>
            </a:r>
            <a:r>
              <a:rPr lang="en-GB" sz="1200" b="1" kern="1200" baseline="0" dirty="0">
                <a:solidFill>
                  <a:schemeClr val="tx1"/>
                </a:solidFill>
                <a:effectLst/>
                <a:latin typeface="+mn-lt"/>
                <a:ea typeface="+mn-ea"/>
                <a:cs typeface="+mn-cs"/>
              </a:rPr>
              <a:t> you could ask: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What is an insulator ? When have we used the word insulator before ? (They may recognise it as an electrical insulator so make sure that you make it clear that is not an electrical insulator which you are talking about but a thermal insulator) </a:t>
            </a:r>
            <a:r>
              <a:rPr lang="en-GB" sz="1200" b="0" kern="1200" dirty="0">
                <a:solidFill>
                  <a:schemeClr val="tx1"/>
                </a:solidFill>
                <a:effectLst/>
                <a:latin typeface="+mn-lt"/>
                <a:ea typeface="+mn-ea"/>
                <a:cs typeface="+mn-cs"/>
              </a:rPr>
              <a:t> Do</a:t>
            </a:r>
            <a:r>
              <a:rPr lang="en-GB" sz="1200" b="0" kern="1200" baseline="0" dirty="0">
                <a:solidFill>
                  <a:schemeClr val="tx1"/>
                </a:solidFill>
                <a:effectLst/>
                <a:latin typeface="+mn-lt"/>
                <a:ea typeface="+mn-ea"/>
                <a:cs typeface="+mn-cs"/>
              </a:rPr>
              <a:t> you think</a:t>
            </a:r>
            <a:r>
              <a:rPr lang="en-GB" sz="1200" b="0" kern="1200" dirty="0">
                <a:solidFill>
                  <a:schemeClr val="tx1"/>
                </a:solidFill>
                <a:effectLst/>
                <a:latin typeface="+mn-lt"/>
                <a:ea typeface="+mn-ea"/>
                <a:cs typeface="+mn-cs"/>
              </a:rPr>
              <a:t> wool a good insulator?  Why ? How could you test how good wool is at keeping things warm? What other materials could you compare</a:t>
            </a:r>
            <a:r>
              <a:rPr lang="en-GB" sz="1200" b="0" kern="1200" baseline="0" dirty="0">
                <a:solidFill>
                  <a:schemeClr val="tx1"/>
                </a:solidFill>
                <a:effectLst/>
                <a:latin typeface="+mn-lt"/>
                <a:ea typeface="+mn-ea"/>
                <a:cs typeface="+mn-cs"/>
              </a:rPr>
              <a:t> it to</a:t>
            </a:r>
            <a:r>
              <a:rPr lang="en-GB" sz="1200" b="0" kern="1200" dirty="0">
                <a:solidFill>
                  <a:schemeClr val="tx1"/>
                </a:solidFill>
                <a:effectLst/>
                <a:latin typeface="+mn-lt"/>
                <a:ea typeface="+mn-ea"/>
                <a:cs typeface="+mn-cs"/>
              </a:rPr>
              <a:t>? Which scientific method will we use to carry</a:t>
            </a:r>
            <a:r>
              <a:rPr lang="en-GB" sz="1200" b="0" kern="1200" baseline="0" dirty="0">
                <a:solidFill>
                  <a:schemeClr val="tx1"/>
                </a:solidFill>
                <a:effectLst/>
                <a:latin typeface="+mn-lt"/>
                <a:ea typeface="+mn-ea"/>
                <a:cs typeface="+mn-cs"/>
              </a:rPr>
              <a:t> out this test? </a:t>
            </a:r>
            <a:r>
              <a:rPr lang="en-GB" sz="1200" b="0" kern="1200" dirty="0">
                <a:solidFill>
                  <a:schemeClr val="tx1"/>
                </a:solidFill>
                <a:effectLst/>
                <a:latin typeface="+mn-lt"/>
                <a:ea typeface="+mn-ea"/>
                <a:cs typeface="+mn-cs"/>
              </a:rPr>
              <a:t>How will you make it a fair test? Can the pupils come up with a way of testing the insulating properties of wool?  Depending on the</a:t>
            </a:r>
            <a:r>
              <a:rPr lang="en-GB" sz="1200" b="0" kern="1200" baseline="0" dirty="0">
                <a:solidFill>
                  <a:schemeClr val="tx1"/>
                </a:solidFill>
                <a:effectLst/>
                <a:latin typeface="+mn-lt"/>
                <a:ea typeface="+mn-ea"/>
                <a:cs typeface="+mn-cs"/>
              </a:rPr>
              <a:t> working scientific ability of your children you may allow them to design their own investigation method rather than using the sample one given here. What predictions c</a:t>
            </a:r>
            <a:r>
              <a:rPr lang="en-GB" sz="1200" b="0" kern="1200" dirty="0">
                <a:solidFill>
                  <a:schemeClr val="tx1"/>
                </a:solidFill>
                <a:effectLst/>
                <a:latin typeface="+mn-lt"/>
                <a:ea typeface="+mn-ea"/>
                <a:cs typeface="+mn-cs"/>
              </a:rPr>
              <a:t>an the pupils make? Remind them to draw on previous knowledge from</a:t>
            </a:r>
            <a:r>
              <a:rPr lang="en-GB" sz="1200" b="0" kern="1200" baseline="0" dirty="0">
                <a:solidFill>
                  <a:schemeClr val="tx1"/>
                </a:solidFill>
                <a:effectLst/>
                <a:latin typeface="+mn-lt"/>
                <a:ea typeface="+mn-ea"/>
                <a:cs typeface="+mn-cs"/>
              </a:rPr>
              <a:t> real life situations to </a:t>
            </a:r>
            <a:r>
              <a:rPr lang="en-GB" sz="1200" b="0" kern="1200" dirty="0">
                <a:solidFill>
                  <a:schemeClr val="tx1"/>
                </a:solidFill>
                <a:effectLst/>
                <a:latin typeface="+mn-lt"/>
                <a:ea typeface="+mn-ea"/>
                <a:cs typeface="+mn-cs"/>
              </a:rPr>
              <a:t> explain the reason for their 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Questions to pose to the children to stimulate discussion around potential investigations: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investigations could we do? </a:t>
            </a:r>
          </a:p>
          <a:p>
            <a:pPr lvl="0"/>
            <a:r>
              <a:rPr lang="en-GB" sz="1200" kern="1200" dirty="0">
                <a:solidFill>
                  <a:schemeClr val="tx1"/>
                </a:solidFill>
                <a:effectLst/>
                <a:latin typeface="+mn-lt"/>
                <a:ea typeface="+mn-ea"/>
                <a:cs typeface="+mn-cs"/>
              </a:rPr>
              <a:t>What will our actual question be?</a:t>
            </a:r>
          </a:p>
          <a:p>
            <a:pPr lvl="0"/>
            <a:r>
              <a:rPr lang="en-GB" sz="1200" kern="1200" dirty="0">
                <a:solidFill>
                  <a:schemeClr val="tx1"/>
                </a:solidFill>
                <a:effectLst/>
                <a:latin typeface="+mn-lt"/>
                <a:ea typeface="+mn-ea"/>
                <a:cs typeface="+mn-cs"/>
              </a:rPr>
              <a:t>How will we carry this out?</a:t>
            </a:r>
          </a:p>
          <a:p>
            <a:pPr lvl="0"/>
            <a:r>
              <a:rPr lang="en-GB" sz="1200" kern="1200" dirty="0">
                <a:solidFill>
                  <a:schemeClr val="tx1"/>
                </a:solidFill>
                <a:effectLst/>
                <a:latin typeface="+mn-lt"/>
                <a:ea typeface="+mn-ea"/>
                <a:cs typeface="+mn-cs"/>
              </a:rPr>
              <a:t>Are there safety considerations?</a:t>
            </a:r>
          </a:p>
          <a:p>
            <a:pPr lvl="0"/>
            <a:r>
              <a:rPr lang="en-GB" sz="1200" kern="1200" dirty="0">
                <a:solidFill>
                  <a:schemeClr val="tx1"/>
                </a:solidFill>
                <a:effectLst/>
                <a:latin typeface="+mn-lt"/>
                <a:ea typeface="+mn-ea"/>
                <a:cs typeface="+mn-cs"/>
              </a:rPr>
              <a:t>What equipment could we use to make our recording more accurate?</a:t>
            </a:r>
          </a:p>
          <a:p>
            <a:pPr lvl="0"/>
            <a:r>
              <a:rPr lang="en-GB" sz="1200" kern="1200" dirty="0">
                <a:solidFill>
                  <a:schemeClr val="tx1"/>
                </a:solidFill>
                <a:effectLst/>
                <a:latin typeface="+mn-lt"/>
                <a:ea typeface="+mn-ea"/>
                <a:cs typeface="+mn-cs"/>
              </a:rPr>
              <a:t>What method will we use for setting this investigation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Suggested method; wrap 4 beakers in different materials (wool, cotton, nylon, acrylic). Put the same amount of hot water in each beaker and leave them in the same place . After set times possibly every 5 minutes  measure the temperature of the water with thermometers or ideally data loggers. Record and discuss the findings. If you were concerned</a:t>
            </a:r>
            <a:r>
              <a:rPr lang="en-GB" sz="1200" kern="1200" baseline="0" dirty="0">
                <a:solidFill>
                  <a:schemeClr val="tx1"/>
                </a:solidFill>
                <a:effectLst/>
                <a:latin typeface="+mn-lt"/>
                <a:ea typeface="+mn-ea"/>
                <a:cs typeface="+mn-cs"/>
              </a:rPr>
              <a:t> about spillages you could use a hot jacket potato and wrap that up instead and measure the changing temperatures over time.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Safety: Please follow CLEAPPS guidance with regards to highest temperature of water to allow the children to use in an investigation or Be Safe – ASE publication. </a:t>
            </a:r>
            <a:endParaRPr lang="en-GB" dirty="0"/>
          </a:p>
        </p:txBody>
      </p:sp>
      <p:sp>
        <p:nvSpPr>
          <p:cNvPr id="4" name="Slide Number Placeholder 3"/>
          <p:cNvSpPr>
            <a:spLocks noGrp="1"/>
          </p:cNvSpPr>
          <p:nvPr>
            <p:ph type="sldNum" sz="quarter" idx="10"/>
          </p:nvPr>
        </p:nvSpPr>
        <p:spPr/>
        <p:txBody>
          <a:bodyPr/>
          <a:lstStyle/>
          <a:p>
            <a:fld id="{3E2E1EBD-7731-450C-93CF-3E4C0C760381}" type="slidenum">
              <a:rPr lang="en-GB" smtClean="0"/>
              <a:t>7</a:t>
            </a:fld>
            <a:endParaRPr lang="en-GB"/>
          </a:p>
        </p:txBody>
      </p:sp>
    </p:spTree>
    <p:extLst>
      <p:ext uri="{BB962C8B-B14F-4D97-AF65-F5344CB8AC3E}">
        <p14:creationId xmlns:p14="http://schemas.microsoft.com/office/powerpoint/2010/main" val="355589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can we test the waterproof properties of wool?</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Questions to pose to the children: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do you think the key properties of wool are?</a:t>
            </a:r>
          </a:p>
          <a:p>
            <a:pPr lvl="0"/>
            <a:r>
              <a:rPr lang="en-GB" sz="1200" kern="1200" dirty="0">
                <a:solidFill>
                  <a:schemeClr val="tx1"/>
                </a:solidFill>
                <a:effectLst/>
                <a:latin typeface="+mn-lt"/>
                <a:ea typeface="+mn-ea"/>
                <a:cs typeface="+mn-cs"/>
              </a:rPr>
              <a:t>Clue: think where sheep live, what they need to survive in their normal habitats and how their fleece might help them.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complete product testing planning sheet to plan their ideas.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You need to consider how you will plan and carry out this investigation considering the variables/factors which you can change, measure or keep the same.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Questions to pose to the children to stimulate discussion around potential investigations: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investigations could we do? </a:t>
            </a:r>
          </a:p>
          <a:p>
            <a:pPr lvl="0"/>
            <a:r>
              <a:rPr lang="en-GB" sz="1200" kern="1200" dirty="0">
                <a:solidFill>
                  <a:schemeClr val="tx1"/>
                </a:solidFill>
                <a:effectLst/>
                <a:latin typeface="+mn-lt"/>
                <a:ea typeface="+mn-ea"/>
                <a:cs typeface="+mn-cs"/>
              </a:rPr>
              <a:t>What will our actual question be?</a:t>
            </a:r>
          </a:p>
          <a:p>
            <a:pPr lvl="0"/>
            <a:r>
              <a:rPr lang="en-GB" sz="1200" kern="1200" dirty="0">
                <a:solidFill>
                  <a:schemeClr val="tx1"/>
                </a:solidFill>
                <a:effectLst/>
                <a:latin typeface="+mn-lt"/>
                <a:ea typeface="+mn-ea"/>
                <a:cs typeface="+mn-cs"/>
              </a:rPr>
              <a:t>How will we carry this out?</a:t>
            </a:r>
          </a:p>
          <a:p>
            <a:pPr lvl="0"/>
            <a:r>
              <a:rPr lang="en-GB" sz="1200" kern="1200" dirty="0">
                <a:solidFill>
                  <a:schemeClr val="tx1"/>
                </a:solidFill>
                <a:effectLst/>
                <a:latin typeface="+mn-lt"/>
                <a:ea typeface="+mn-ea"/>
                <a:cs typeface="+mn-cs"/>
              </a:rPr>
              <a:t>Are there safety considerations?</a:t>
            </a:r>
          </a:p>
          <a:p>
            <a:pPr lvl="0"/>
            <a:r>
              <a:rPr lang="en-GB" sz="1200" kern="1200" dirty="0">
                <a:solidFill>
                  <a:schemeClr val="tx1"/>
                </a:solidFill>
                <a:effectLst/>
                <a:latin typeface="+mn-lt"/>
                <a:ea typeface="+mn-ea"/>
                <a:cs typeface="+mn-cs"/>
              </a:rPr>
              <a:t>What equipment could we use to make our recording more accurate?</a:t>
            </a:r>
          </a:p>
          <a:p>
            <a:pPr lvl="0"/>
            <a:r>
              <a:rPr lang="en-GB" sz="1200" kern="1200" dirty="0">
                <a:solidFill>
                  <a:schemeClr val="tx1"/>
                </a:solidFill>
                <a:effectLst/>
                <a:latin typeface="+mn-lt"/>
                <a:ea typeface="+mn-ea"/>
                <a:cs typeface="+mn-cs"/>
              </a:rPr>
              <a:t>What method will we use for setting this investigation up?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your results with someone who tested different fabrics  to 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Following the investigation</a:t>
            </a: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Think about: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material allowed the least amount of water to pass through it? </a:t>
            </a:r>
          </a:p>
          <a:p>
            <a:pPr lvl="0"/>
            <a:r>
              <a:rPr lang="en-GB" sz="1200" kern="1200" dirty="0">
                <a:solidFill>
                  <a:schemeClr val="tx1"/>
                </a:solidFill>
                <a:effectLst/>
                <a:latin typeface="+mn-lt"/>
                <a:ea typeface="+mn-ea"/>
                <a:cs typeface="+mn-cs"/>
              </a:rPr>
              <a:t>Was it the same material for each group?</a:t>
            </a:r>
          </a:p>
          <a:p>
            <a:pPr lvl="0"/>
            <a:r>
              <a:rPr lang="en-GB" sz="1200" kern="1200" dirty="0">
                <a:solidFill>
                  <a:schemeClr val="tx1"/>
                </a:solidFill>
                <a:effectLst/>
                <a:latin typeface="+mn-lt"/>
                <a:ea typeface="+mn-ea"/>
                <a:cs typeface="+mn-cs"/>
              </a:rPr>
              <a:t>If you tested a range of wool products did it make a difference if the wool was felted or woven?</a:t>
            </a:r>
          </a:p>
          <a:p>
            <a:pPr lvl="0"/>
            <a:r>
              <a:rPr lang="en-GB" sz="1200" kern="1200" dirty="0">
                <a:solidFill>
                  <a:schemeClr val="tx1"/>
                </a:solidFill>
                <a:effectLst/>
                <a:latin typeface="+mn-lt"/>
                <a:ea typeface="+mn-ea"/>
                <a:cs typeface="+mn-cs"/>
              </a:rPr>
              <a:t>What does this mean?</a:t>
            </a:r>
          </a:p>
          <a:p>
            <a:r>
              <a:rPr lang="en-GB" sz="1200" kern="1200" dirty="0">
                <a:solidFill>
                  <a:schemeClr val="tx1"/>
                </a:solidFill>
                <a:effectLst/>
                <a:latin typeface="+mn-lt"/>
                <a:ea typeface="+mn-ea"/>
                <a:cs typeface="+mn-cs"/>
              </a:rPr>
              <a:t>Draw a bar chart to show your results.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Possible KS1 questions to focus observations:</a:t>
            </a:r>
          </a:p>
          <a:p>
            <a:pPr lvl="0"/>
            <a:r>
              <a:rPr lang="en-GB" sz="1200" kern="1200" dirty="0">
                <a:solidFill>
                  <a:schemeClr val="tx1"/>
                </a:solidFill>
                <a:effectLst/>
                <a:latin typeface="+mn-lt"/>
                <a:ea typeface="+mn-ea"/>
                <a:cs typeface="+mn-cs"/>
              </a:rPr>
              <a:t>What</a:t>
            </a:r>
            <a:r>
              <a:rPr lang="en-GB" sz="1200" kern="1200" baseline="0" dirty="0">
                <a:solidFill>
                  <a:schemeClr val="tx1"/>
                </a:solidFill>
                <a:effectLst/>
                <a:latin typeface="+mn-lt"/>
                <a:ea typeface="+mn-ea"/>
                <a:cs typeface="+mn-cs"/>
              </a:rPr>
              <a:t> happens to the materials when water is poured on them?</a:t>
            </a:r>
          </a:p>
          <a:p>
            <a:pPr lvl="0"/>
            <a:r>
              <a:rPr lang="en-GB" sz="1200" kern="1200" baseline="0" dirty="0">
                <a:solidFill>
                  <a:schemeClr val="tx1"/>
                </a:solidFill>
                <a:effectLst/>
                <a:latin typeface="+mn-lt"/>
                <a:ea typeface="+mn-ea"/>
                <a:cs typeface="+mn-cs"/>
              </a:rPr>
              <a:t>Do they go soggy?</a:t>
            </a:r>
          </a:p>
          <a:p>
            <a:pPr lvl="0"/>
            <a:r>
              <a:rPr lang="en-GB" sz="1200" kern="1200" baseline="0" dirty="0">
                <a:solidFill>
                  <a:schemeClr val="tx1"/>
                </a:solidFill>
                <a:effectLst/>
                <a:latin typeface="+mn-lt"/>
                <a:ea typeface="+mn-ea"/>
                <a:cs typeface="+mn-cs"/>
              </a:rPr>
              <a:t>Do they dip or flop in the middle?</a:t>
            </a:r>
          </a:p>
          <a:p>
            <a:pPr lvl="0"/>
            <a:r>
              <a:rPr lang="en-GB" sz="1200" kern="1200" baseline="0" dirty="0">
                <a:solidFill>
                  <a:schemeClr val="tx1"/>
                </a:solidFill>
                <a:effectLst/>
                <a:latin typeface="+mn-lt"/>
                <a:ea typeface="+mn-ea"/>
                <a:cs typeface="+mn-cs"/>
              </a:rPr>
              <a:t>How does the fabric behave when the water is dropped onto them?</a:t>
            </a:r>
          </a:p>
          <a:p>
            <a:pPr lvl="0"/>
            <a:r>
              <a:rPr lang="en-GB" sz="1200" kern="1200" baseline="0" dirty="0">
                <a:solidFill>
                  <a:schemeClr val="tx1"/>
                </a:solidFill>
                <a:effectLst/>
                <a:latin typeface="+mn-lt"/>
                <a:ea typeface="+mn-ea"/>
                <a:cs typeface="+mn-cs"/>
              </a:rPr>
              <a:t>Do some bend?</a:t>
            </a:r>
          </a:p>
          <a:p>
            <a:pPr lvl="0"/>
            <a:r>
              <a:rPr lang="en-GB" sz="1200" kern="1200" baseline="0" dirty="0">
                <a:solidFill>
                  <a:schemeClr val="tx1"/>
                </a:solidFill>
                <a:effectLst/>
                <a:latin typeface="+mn-lt"/>
                <a:ea typeface="+mn-ea"/>
                <a:cs typeface="+mn-cs"/>
              </a:rPr>
              <a:t>Does the fabric fall apart? If so ,when ? After how long?</a:t>
            </a:r>
          </a:p>
          <a:p>
            <a:pPr lvl="0"/>
            <a:r>
              <a:rPr lang="en-GB" sz="1200" kern="1200" baseline="0" dirty="0">
                <a:solidFill>
                  <a:schemeClr val="tx1"/>
                </a:solidFill>
                <a:effectLst/>
                <a:latin typeface="+mn-lt"/>
                <a:ea typeface="+mn-ea"/>
                <a:cs typeface="+mn-cs"/>
              </a:rPr>
              <a:t>Do </a:t>
            </a:r>
            <a:r>
              <a:rPr lang="en-GB" sz="1200" kern="1200" baseline="0">
                <a:solidFill>
                  <a:schemeClr val="tx1"/>
                </a:solidFill>
                <a:effectLst/>
                <a:latin typeface="+mn-lt"/>
                <a:ea typeface="+mn-ea"/>
                <a:cs typeface="+mn-cs"/>
              </a:rPr>
              <a:t>some still </a:t>
            </a:r>
            <a:r>
              <a:rPr lang="en-GB" sz="1200" kern="1200" baseline="0" dirty="0">
                <a:solidFill>
                  <a:schemeClr val="tx1"/>
                </a:solidFill>
                <a:effectLst/>
                <a:latin typeface="+mn-lt"/>
                <a:ea typeface="+mn-ea"/>
                <a:cs typeface="+mn-cs"/>
              </a:rPr>
              <a:t>appear dry?</a:t>
            </a:r>
          </a:p>
          <a:p>
            <a:pPr lvl="0"/>
            <a:endParaRPr lang="en-GB" sz="1200" kern="1200" dirty="0">
              <a:solidFill>
                <a:schemeClr val="tx1"/>
              </a:solidFill>
              <a:effectLst/>
              <a:latin typeface="+mn-lt"/>
              <a:ea typeface="+mn-ea"/>
              <a:cs typeface="+mn-cs"/>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Lanolin, also called wool grease, is a greasy yellow </a:t>
            </a:r>
            <a:r>
              <a:rPr lang="en-GB" sz="1200" b="0" u="none" kern="1200" dirty="0">
                <a:solidFill>
                  <a:schemeClr val="bg1"/>
                </a:solidFill>
                <a:effectLst/>
                <a:latin typeface="Comic Sans MS" panose="030F0702030302020204" pitchFamily="66" charset="0"/>
                <a:ea typeface="+mn-ea"/>
                <a:cs typeface="+mn-cs"/>
              </a:rPr>
              <a:t>substance secreted by the sebaceous</a:t>
            </a:r>
            <a:r>
              <a:rPr lang="en-GB" sz="1200" b="0" u="none" kern="1200" baseline="0" dirty="0">
                <a:solidFill>
                  <a:schemeClr val="bg1"/>
                </a:solidFill>
                <a:effectLst/>
                <a:latin typeface="Comic Sans MS" panose="030F0702030302020204" pitchFamily="66" charset="0"/>
                <a:ea typeface="+mn-ea"/>
                <a:cs typeface="+mn-cs"/>
              </a:rPr>
              <a:t> glands</a:t>
            </a:r>
            <a:r>
              <a:rPr lang="en-GB" sz="1200" b="0" u="none" kern="1200" dirty="0">
                <a:solidFill>
                  <a:schemeClr val="bg1"/>
                </a:solidFill>
                <a:effectLst/>
                <a:latin typeface="Comic Sans MS" panose="030F0702030302020204" pitchFamily="66" charset="0"/>
                <a:ea typeface="+mn-ea"/>
                <a:cs typeface="+mn-cs"/>
              </a:rPr>
              <a:t> of wool-bearing animals such as sheep. Chemically</a:t>
            </a:r>
            <a:r>
              <a:rPr lang="en-GB" sz="1200" b="0" u="none" kern="1200" baseline="0" dirty="0">
                <a:solidFill>
                  <a:schemeClr val="bg1"/>
                </a:solidFill>
                <a:effectLst/>
                <a:latin typeface="Comic Sans MS" panose="030F0702030302020204" pitchFamily="66" charset="0"/>
                <a:ea typeface="+mn-ea"/>
                <a:cs typeface="+mn-cs"/>
              </a:rPr>
              <a:t> it is similar to w</a:t>
            </a:r>
            <a:r>
              <a:rPr lang="en-GB" sz="1200" b="0" u="none" kern="1200" dirty="0">
                <a:solidFill>
                  <a:schemeClr val="bg1"/>
                </a:solidFill>
                <a:effectLst/>
                <a:latin typeface="Comic Sans MS" panose="030F0702030302020204" pitchFamily="66" charset="0"/>
                <a:ea typeface="+mn-ea"/>
                <a:cs typeface="+mn-cs"/>
              </a:rPr>
              <a:t>ax, it can be used as a skin ointment or water-proofing wax, and is also sometimes used as a raw material in the manufacture of such products as shoe polish. Lanolin's ability to act as a waterproofing wax aids sheep in shedding water</a:t>
            </a:r>
            <a:r>
              <a:rPr lang="en-GB" sz="1200" b="0" u="none" kern="1200" baseline="0" dirty="0">
                <a:solidFill>
                  <a:schemeClr val="bg1"/>
                </a:solidFill>
                <a:effectLst/>
                <a:latin typeface="Comic Sans MS" panose="030F0702030302020204" pitchFamily="66" charset="0"/>
                <a:ea typeface="+mn-ea"/>
                <a:cs typeface="+mn-cs"/>
              </a:rPr>
              <a:t> </a:t>
            </a:r>
            <a:r>
              <a:rPr lang="en-GB" sz="1200" b="0" u="none" kern="1200" dirty="0">
                <a:solidFill>
                  <a:schemeClr val="bg1"/>
                </a:solidFill>
                <a:effectLst/>
                <a:latin typeface="Comic Sans MS" panose="030F0702030302020204" pitchFamily="66" charset="0"/>
                <a:ea typeface="+mn-ea"/>
                <a:cs typeface="+mn-cs"/>
              </a:rPr>
              <a:t>from their coats. Certain breeds of sheep produce large amounts of lanolin, and the extraction can be performed by squeezing the sheep's harvested wool between rollers. Most or all of the lanolin is removed from wool when it is processed into textiles, such as yarn or felt.</a:t>
            </a:r>
          </a:p>
        </p:txBody>
      </p:sp>
      <p:sp>
        <p:nvSpPr>
          <p:cNvPr id="4" name="Slide Number Placeholder 3"/>
          <p:cNvSpPr>
            <a:spLocks noGrp="1"/>
          </p:cNvSpPr>
          <p:nvPr>
            <p:ph type="sldNum" sz="quarter" idx="10"/>
          </p:nvPr>
        </p:nvSpPr>
        <p:spPr/>
        <p:txBody>
          <a:bodyPr/>
          <a:lstStyle/>
          <a:p>
            <a:fld id="{3E2E1EBD-7731-450C-93CF-3E4C0C760381}" type="slidenum">
              <a:rPr lang="en-GB" smtClean="0"/>
              <a:t>8</a:t>
            </a:fld>
            <a:endParaRPr lang="en-GB"/>
          </a:p>
        </p:txBody>
      </p:sp>
    </p:spTree>
    <p:extLst>
      <p:ext uri="{BB962C8B-B14F-4D97-AF65-F5344CB8AC3E}">
        <p14:creationId xmlns:p14="http://schemas.microsoft.com/office/powerpoint/2010/main" val="19299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Felt</a:t>
            </a:r>
            <a:r>
              <a:rPr lang="en-GB" baseline="0" dirty="0"/>
              <a:t> made by linking wool fibres together (see felting lessons) creates a great sound proofing barrier which is used to deaden the noise in cars and also acts to stop vibrations inside cars too.</a:t>
            </a:r>
          </a:p>
          <a:p>
            <a:r>
              <a:rPr lang="en-GB" baseline="0" dirty="0"/>
              <a:t>When do we need ear protectors?</a:t>
            </a:r>
          </a:p>
          <a:p>
            <a:r>
              <a:rPr lang="en-GB" baseline="0" dirty="0"/>
              <a:t>Why do we need ear protectors?</a:t>
            </a:r>
          </a:p>
          <a:p>
            <a:r>
              <a:rPr lang="en-GB" baseline="0" dirty="0"/>
              <a:t>Who usually wears ear protectors?</a:t>
            </a:r>
          </a:p>
          <a:p>
            <a:endParaRPr lang="en-GB" baseline="0" dirty="0"/>
          </a:p>
          <a:p>
            <a:r>
              <a:rPr lang="en-GB" baseline="0" dirty="0"/>
              <a:t>Have some ear defenders/protectors for them to try on and see if they can tell a difference. Let them use this as a stimulus before they begin to set up and test their own ideas and thoughts.</a:t>
            </a:r>
            <a:endParaRPr lang="en-GB" dirty="0"/>
          </a:p>
        </p:txBody>
      </p:sp>
      <p:sp>
        <p:nvSpPr>
          <p:cNvPr id="4" name="Slide Number Placeholder 3"/>
          <p:cNvSpPr>
            <a:spLocks noGrp="1"/>
          </p:cNvSpPr>
          <p:nvPr>
            <p:ph type="sldNum" sz="quarter" idx="10"/>
          </p:nvPr>
        </p:nvSpPr>
        <p:spPr/>
        <p:txBody>
          <a:bodyPr/>
          <a:lstStyle/>
          <a:p>
            <a:fld id="{3E2E1EBD-7731-450C-93CF-3E4C0C760381}" type="slidenum">
              <a:rPr lang="en-GB" smtClean="0"/>
              <a:t>9</a:t>
            </a:fld>
            <a:endParaRPr lang="en-GB"/>
          </a:p>
        </p:txBody>
      </p:sp>
    </p:spTree>
    <p:extLst>
      <p:ext uri="{BB962C8B-B14F-4D97-AF65-F5344CB8AC3E}">
        <p14:creationId xmlns:p14="http://schemas.microsoft.com/office/powerpoint/2010/main" val="45149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the children to talk about their results and if they have only</a:t>
            </a:r>
            <a:r>
              <a:rPr lang="en-GB" baseline="0" dirty="0"/>
              <a:t> carried out one investigation create opportunities for the children to compare the results and conclusions from all the different investigations so that they have more information when they begin to write their persuasive presentation etc.</a:t>
            </a:r>
            <a:endParaRPr lang="en-GB" dirty="0"/>
          </a:p>
        </p:txBody>
      </p:sp>
      <p:sp>
        <p:nvSpPr>
          <p:cNvPr id="4" name="Slide Number Placeholder 3"/>
          <p:cNvSpPr>
            <a:spLocks noGrp="1"/>
          </p:cNvSpPr>
          <p:nvPr>
            <p:ph type="sldNum" sz="quarter" idx="10"/>
          </p:nvPr>
        </p:nvSpPr>
        <p:spPr/>
        <p:txBody>
          <a:bodyPr/>
          <a:lstStyle/>
          <a:p>
            <a:fld id="{3E2E1EBD-7731-450C-93CF-3E4C0C760381}" type="slidenum">
              <a:rPr lang="en-GB" smtClean="0"/>
              <a:t>10</a:t>
            </a:fld>
            <a:endParaRPr lang="en-GB"/>
          </a:p>
        </p:txBody>
      </p:sp>
    </p:spTree>
    <p:extLst>
      <p:ext uri="{BB962C8B-B14F-4D97-AF65-F5344CB8AC3E}">
        <p14:creationId xmlns:p14="http://schemas.microsoft.com/office/powerpoint/2010/main" val="410836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64302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27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65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50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069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937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988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728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4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35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235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xmlns=""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544" y="6322985"/>
            <a:ext cx="3034680" cy="455202"/>
          </a:xfrm>
          <a:prstGeom prst="rect">
            <a:avLst/>
          </a:prstGeom>
        </p:spPr>
      </p:pic>
      <p:pic>
        <p:nvPicPr>
          <p:cNvPr id="8" name="Picture 7">
            <a:extLst>
              <a:ext uri="{FF2B5EF4-FFF2-40B4-BE49-F238E27FC236}">
                <a16:creationId xmlns:a16="http://schemas.microsoft.com/office/drawing/2014/main" xmlns=""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74738"/>
            <a:ext cx="2088232" cy="572409"/>
          </a:xfrm>
          <a:prstGeom prst="rect">
            <a:avLst/>
          </a:prstGeom>
        </p:spPr>
      </p:pic>
    </p:spTree>
    <p:extLst>
      <p:ext uri="{BB962C8B-B14F-4D97-AF65-F5344CB8AC3E}">
        <p14:creationId xmlns:p14="http://schemas.microsoft.com/office/powerpoint/2010/main" val="51822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l-investiga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7893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l-investigations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5368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investigation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23555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investigations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09783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l-investigations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41340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investigations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45190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investigations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6323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l-investigations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89668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l-investigations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92439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l-investigations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077963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1079</Words>
  <Application>Microsoft Macintosh PowerPoint</Application>
  <PresentationFormat>On-screen Show (4:3)</PresentationFormat>
  <Paragraphs>143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GHFOO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Banham</dc:creator>
  <cp:lastModifiedBy>Kelly Monk</cp:lastModifiedBy>
  <cp:revision>43</cp:revision>
  <dcterms:created xsi:type="dcterms:W3CDTF">2019-05-20T20:17:17Z</dcterms:created>
  <dcterms:modified xsi:type="dcterms:W3CDTF">2019-06-05T19:14:59Z</dcterms:modified>
</cp:coreProperties>
</file>